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82" r:id="rId4"/>
    <p:sldId id="280" r:id="rId5"/>
    <p:sldId id="28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asejecutivos@came.org.ar" TargetMode="External"/><Relationship Id="rId2" Type="http://schemas.openxmlformats.org/officeDocument/2006/relationships/hyperlink" Target="http://www.came-educativa.com.a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asejecutivos@came.org.ar" TargetMode="External"/><Relationship Id="rId2" Type="http://schemas.openxmlformats.org/officeDocument/2006/relationships/hyperlink" Target="http://www.came-educativa.com.a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894" y="877169"/>
            <a:ext cx="8543109" cy="1686459"/>
          </a:xfrm>
        </p:spPr>
        <p:txBody>
          <a:bodyPr/>
          <a:lstStyle/>
          <a:p>
            <a:pPr algn="ctr"/>
            <a:r>
              <a:rPr lang="es-ES" sz="3600" dirty="0" smtClean="0">
                <a:solidFill>
                  <a:schemeClr val="accent2">
                    <a:lumMod val="75000"/>
                  </a:schemeClr>
                </a:solidFill>
              </a:rPr>
              <a:t>ARANCELES DE DIPLOMATURAS Y PROGRAMAS EJECUTIVOS 2021</a:t>
            </a:r>
            <a:endParaRPr lang="es-AR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68" y="3086143"/>
            <a:ext cx="2904818" cy="29048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77" y="3285650"/>
            <a:ext cx="3825164" cy="27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DIPLOMATURAS 2021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3277" y="1677263"/>
            <a:ext cx="8596668" cy="474966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FECHA DE INICIO: </a:t>
            </a:r>
            <a:r>
              <a:rPr lang="es-ES" sz="2400" b="1" dirty="0" smtClean="0">
                <a:solidFill>
                  <a:srgbClr val="3D45EF"/>
                </a:solidFill>
              </a:rPr>
              <a:t>LUNES 5 DE ABRIL DE 2021</a:t>
            </a:r>
          </a:p>
          <a:p>
            <a:endParaRPr lang="es-ES" dirty="0" smtClean="0"/>
          </a:p>
          <a:p>
            <a:r>
              <a:rPr lang="es-ES" dirty="0" smtClean="0"/>
              <a:t>FINALIZAN: </a:t>
            </a:r>
            <a:r>
              <a:rPr lang="es-ES" dirty="0" smtClean="0">
                <a:solidFill>
                  <a:srgbClr val="3D45EF"/>
                </a:solidFill>
              </a:rPr>
              <a:t>NOVIEMBRE 2021</a:t>
            </a:r>
          </a:p>
          <a:p>
            <a:endParaRPr lang="es-ES" b="1" dirty="0" smtClean="0">
              <a:solidFill>
                <a:srgbClr val="3D45EF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MODALIDAD: </a:t>
            </a:r>
            <a:r>
              <a:rPr lang="es-ES" dirty="0" smtClean="0">
                <a:solidFill>
                  <a:srgbClr val="3D45EF"/>
                </a:solidFill>
              </a:rPr>
              <a:t>ONLINE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BENEFICIO PARA ENTIDADES ADHERIDAS A CAME Y SUS ASOCIADOS: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	</a:t>
            </a:r>
            <a:r>
              <a:rPr lang="es-ES" sz="2400" b="1" dirty="0" smtClean="0">
                <a:solidFill>
                  <a:srgbClr val="3D45EF"/>
                </a:solidFill>
              </a:rPr>
              <a:t>BECAS DEL 50% SOBRE EL IMPORTE VIGENTE</a:t>
            </a:r>
          </a:p>
          <a:p>
            <a:pPr marL="0" indent="0" algn="ctr">
              <a:buNone/>
            </a:pPr>
            <a:endParaRPr lang="es-ES" sz="2400" b="1" dirty="0">
              <a:solidFill>
                <a:srgbClr val="3D45EF"/>
              </a:solidFill>
            </a:endParaRPr>
          </a:p>
          <a:p>
            <a:pPr marL="0" indent="0" algn="ctr">
              <a:buNone/>
            </a:pPr>
            <a:r>
              <a:rPr lang="es-ES" sz="2400" dirty="0" smtClean="0">
                <a:solidFill>
                  <a:srgbClr val="3D45EF"/>
                </a:solidFill>
              </a:rPr>
              <a:t>ABIERTA LA INSCRIPCIÓN</a:t>
            </a:r>
          </a:p>
          <a:p>
            <a:pPr marL="0" indent="0" algn="ctr">
              <a:buNone/>
            </a:pPr>
            <a:r>
              <a:rPr lang="es-ES" sz="2400" dirty="0" smtClean="0">
                <a:solidFill>
                  <a:srgbClr val="3D45EF"/>
                </a:solidFill>
              </a:rPr>
              <a:t>MAS INFORMACIÓN: </a:t>
            </a:r>
            <a:r>
              <a:rPr lang="es-ES" sz="2400" dirty="0" smtClean="0">
                <a:solidFill>
                  <a:srgbClr val="3D45EF"/>
                </a:solidFill>
                <a:hlinkClick r:id="rId2"/>
              </a:rPr>
              <a:t>www.came-educativa.com.ar</a:t>
            </a:r>
            <a:endParaRPr lang="es-ES" sz="2400" dirty="0" smtClean="0">
              <a:solidFill>
                <a:srgbClr val="3D45EF"/>
              </a:solidFill>
            </a:endParaRPr>
          </a:p>
          <a:p>
            <a:pPr marL="0" indent="0" algn="ctr">
              <a:buNone/>
            </a:pPr>
            <a:r>
              <a:rPr lang="es-ES" sz="2400" dirty="0">
                <a:solidFill>
                  <a:srgbClr val="3D45EF"/>
                </a:solidFill>
              </a:rPr>
              <a:t>Contacto: </a:t>
            </a:r>
            <a:r>
              <a:rPr lang="es-ES" sz="2400" dirty="0">
                <a:solidFill>
                  <a:srgbClr val="3D45EF"/>
                </a:solidFill>
                <a:hlinkClick r:id="rId3"/>
              </a:rPr>
              <a:t>programasejecutivos@came.org.ar</a:t>
            </a:r>
            <a:endParaRPr lang="es-ES" sz="2400" dirty="0">
              <a:solidFill>
                <a:srgbClr val="3D45EF"/>
              </a:solidFill>
            </a:endParaRPr>
          </a:p>
          <a:p>
            <a:pPr marL="0" indent="0" algn="ctr">
              <a:buNone/>
            </a:pPr>
            <a:endParaRPr lang="es-ES" sz="2400" dirty="0" smtClean="0">
              <a:solidFill>
                <a:srgbClr val="3D45EF"/>
              </a:solidFill>
            </a:endParaRPr>
          </a:p>
          <a:p>
            <a:pPr marL="0" indent="0" algn="ctr">
              <a:buNone/>
            </a:pPr>
            <a:endParaRPr lang="es-ES" sz="2400" dirty="0" smtClean="0">
              <a:solidFill>
                <a:srgbClr val="3D45EF"/>
              </a:solidFill>
            </a:endParaRPr>
          </a:p>
          <a:p>
            <a:pPr marL="0" indent="0" algn="ctr">
              <a:buNone/>
            </a:pPr>
            <a:endParaRPr lang="es-AR" sz="2400" dirty="0">
              <a:solidFill>
                <a:srgbClr val="3D45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/>
              <a:t>ARANCELES DE LAS DIPLOMATURAS</a:t>
            </a:r>
            <a:endParaRPr lang="en-US" b="1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77333" y="1685109"/>
            <a:ext cx="9720701" cy="4206239"/>
          </a:xfrm>
        </p:spPr>
        <p:txBody>
          <a:bodyPr>
            <a:normAutofit fontScale="77500" lnSpcReduction="20000"/>
          </a:bodyPr>
          <a:lstStyle/>
          <a:p>
            <a:endParaRPr lang="es-A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1600" dirty="0">
                <a:solidFill>
                  <a:schemeClr val="tx2"/>
                </a:solidFill>
                <a:latin typeface="Arial" panose="020B0604020202020204" pitchFamily="34" charset="0"/>
              </a:rPr>
              <a:t> 	 	 	 	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	Descripción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			Hasta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 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05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-03-2021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06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-03-2021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 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al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 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23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-03-2021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24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-03-2021 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al 10/04/21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-2021</a:t>
            </a:r>
            <a:r>
              <a:rPr lang="es-MX" b="1" dirty="0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Precio nominal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Diplomaturas	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$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19.999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      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 $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19.999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                    $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19.999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Descuento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	General   		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	     40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35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                         30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</a:t>
            </a:r>
          </a:p>
          <a:p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Descuento $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   $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8.000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         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 $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7.000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 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	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$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6.000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s-AR" b="1" dirty="0">
                <a:solidFill>
                  <a:srgbClr val="0070C0"/>
                </a:solidFill>
                <a:latin typeface="Arial" panose="020B0604020202020204" pitchFamily="34" charset="0"/>
              </a:rPr>
              <a:t>Precio Total Diplomatura	</a:t>
            </a:r>
            <a:r>
              <a:rPr lang="es-A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		</a:t>
            </a:r>
            <a:r>
              <a:rPr lang="es-AR" sz="2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$ 11.999 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  <a:r>
              <a:rPr lang="es-AR" sz="2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	       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 $ </a:t>
            </a:r>
            <a:r>
              <a:rPr lang="es-AR" sz="2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12.999 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	  </a:t>
            </a:r>
            <a:r>
              <a:rPr lang="es-AR" sz="2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   $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es-AR" sz="2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13.999 </a:t>
            </a:r>
            <a:r>
              <a:rPr lang="es-AR" b="1" dirty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s-AR" sz="1600" dirty="0">
                <a:solidFill>
                  <a:srgbClr val="000000"/>
                </a:solidFill>
                <a:latin typeface="Arial" panose="020B0604020202020204" pitchFamily="34" charset="0"/>
              </a:rPr>
              <a:t> 	 	 		</a:t>
            </a:r>
          </a:p>
          <a:p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Beca otorgada por CAME (1)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50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50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	50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</a:t>
            </a:r>
          </a:p>
          <a:p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Pago Total con Beca 	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</a:t>
            </a: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$ 6.000 </a:t>
            </a:r>
            <a:r>
              <a:rPr lang="es-MX" sz="2200" b="1" dirty="0">
                <a:solidFill>
                  <a:srgbClr val="00B050"/>
                </a:solidFill>
                <a:latin typeface="Arial" panose="020B0604020202020204" pitchFamily="34" charset="0"/>
              </a:rPr>
              <a:t>	  </a:t>
            </a:r>
            <a:r>
              <a:rPr lang="es-MX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             $</a:t>
            </a:r>
            <a:r>
              <a:rPr lang="es-MX" sz="2200" b="1" dirty="0">
                <a:solidFill>
                  <a:srgbClr val="00B050"/>
                </a:solidFill>
                <a:latin typeface="Arial" panose="020B0604020202020204" pitchFamily="34" charset="0"/>
              </a:rPr>
              <a:t> </a:t>
            </a:r>
            <a:r>
              <a:rPr lang="es-MX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6.500 </a:t>
            </a:r>
            <a:r>
              <a:rPr lang="es-MX" sz="2200" b="1" dirty="0">
                <a:solidFill>
                  <a:srgbClr val="00B050"/>
                </a:solidFill>
                <a:latin typeface="Arial" panose="020B0604020202020204" pitchFamily="34" charset="0"/>
              </a:rPr>
              <a:t>	 </a:t>
            </a:r>
            <a:r>
              <a:rPr lang="es-MX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	    		 $</a:t>
            </a:r>
            <a:r>
              <a:rPr lang="es-MX" sz="2200" b="1" dirty="0">
                <a:solidFill>
                  <a:srgbClr val="00B050"/>
                </a:solidFill>
                <a:latin typeface="Arial" panose="020B0604020202020204" pitchFamily="34" charset="0"/>
              </a:rPr>
              <a:t> </a:t>
            </a:r>
            <a:r>
              <a:rPr lang="es-MX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7.000 </a:t>
            </a:r>
            <a:r>
              <a:rPr lang="es-MX" sz="2200" b="1" dirty="0">
                <a:solidFill>
                  <a:srgbClr val="00B05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s-A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</a:p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1 - Beneficio especial para todos los integrantes de la red CAME.  Las cámaras adheridas a CAME podrán solicitar </a:t>
            </a:r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</a:rPr>
              <a:t>las becas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por nota al presidente de </a:t>
            </a:r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</a:rPr>
              <a:t>CAME.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s-AR" sz="16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PROGRAMAS EJECUTIVOS 2021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31257"/>
            <a:ext cx="8596668" cy="474966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FECHA DE INICIO DEL PRIMER GRUPO: </a:t>
            </a:r>
            <a:r>
              <a:rPr lang="es-ES" sz="2400" b="1" dirty="0" smtClean="0">
                <a:solidFill>
                  <a:srgbClr val="3D45EF"/>
                </a:solidFill>
              </a:rPr>
              <a:t>LUNES 5 DE ABRIL DE 2021</a:t>
            </a:r>
          </a:p>
          <a:p>
            <a:endParaRPr lang="es-ES" dirty="0" smtClean="0"/>
          </a:p>
          <a:p>
            <a:r>
              <a:rPr lang="es-ES" dirty="0" smtClean="0"/>
              <a:t>DURACIÓN: </a:t>
            </a:r>
            <a:r>
              <a:rPr lang="es-ES" dirty="0" smtClean="0">
                <a:solidFill>
                  <a:srgbClr val="3D45EF"/>
                </a:solidFill>
              </a:rPr>
              <a:t>DOS MESES</a:t>
            </a:r>
          </a:p>
          <a:p>
            <a:endParaRPr lang="es-ES" b="1" dirty="0" smtClean="0">
              <a:solidFill>
                <a:srgbClr val="3D45EF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MODALIDAD: </a:t>
            </a:r>
            <a:r>
              <a:rPr lang="es-ES" dirty="0" smtClean="0">
                <a:solidFill>
                  <a:srgbClr val="3D45EF"/>
                </a:solidFill>
              </a:rPr>
              <a:t>ONLINE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BENEFICIO PARA ENTIDADES ADHERIDAS A CAME Y SUS ASOCIADOS: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	</a:t>
            </a:r>
            <a:r>
              <a:rPr lang="es-ES" sz="2400" b="1" dirty="0" smtClean="0">
                <a:solidFill>
                  <a:srgbClr val="3D45EF"/>
                </a:solidFill>
              </a:rPr>
              <a:t>BECAS DEL 50% SOBRE EL IMPORTE VIGENTE</a:t>
            </a:r>
          </a:p>
          <a:p>
            <a:pPr marL="0" indent="0" algn="ctr">
              <a:buNone/>
            </a:pPr>
            <a:r>
              <a:rPr lang="es-ES" sz="2000" dirty="0" smtClean="0">
                <a:solidFill>
                  <a:srgbClr val="3D45EF"/>
                </a:solidFill>
              </a:rPr>
              <a:t>ABIERTA LA INSCRIPCIÓN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3D45EF"/>
                </a:solidFill>
              </a:rPr>
              <a:t>MAS INFORMACIÓN: </a:t>
            </a:r>
            <a:r>
              <a:rPr lang="es-ES" dirty="0" smtClean="0">
                <a:solidFill>
                  <a:srgbClr val="3D45EF"/>
                </a:solidFill>
                <a:hlinkClick r:id="rId2"/>
              </a:rPr>
              <a:t>www.came-educativa.com.ar</a:t>
            </a:r>
            <a:endParaRPr lang="es-ES" dirty="0" smtClean="0">
              <a:solidFill>
                <a:srgbClr val="3D45EF"/>
              </a:solidFill>
            </a:endParaRPr>
          </a:p>
          <a:p>
            <a:pPr marL="0" indent="0" algn="ctr">
              <a:buNone/>
            </a:pPr>
            <a:r>
              <a:rPr lang="es-ES" dirty="0" smtClean="0">
                <a:solidFill>
                  <a:srgbClr val="3D45EF"/>
                </a:solidFill>
              </a:rPr>
              <a:t>Contacto: </a:t>
            </a:r>
            <a:r>
              <a:rPr lang="es-ES" dirty="0" smtClean="0">
                <a:solidFill>
                  <a:srgbClr val="3D45EF"/>
                </a:solidFill>
                <a:hlinkClick r:id="rId3"/>
              </a:rPr>
              <a:t>programasejecutivos@came.org.ar</a:t>
            </a:r>
            <a:endParaRPr lang="es-ES" dirty="0" smtClean="0">
              <a:solidFill>
                <a:srgbClr val="3D45EF"/>
              </a:solidFill>
            </a:endParaRPr>
          </a:p>
          <a:p>
            <a:pPr marL="0" indent="0" algn="ctr">
              <a:buNone/>
            </a:pPr>
            <a:endParaRPr lang="es-ES" dirty="0" smtClean="0">
              <a:solidFill>
                <a:srgbClr val="3D45EF"/>
              </a:solidFill>
            </a:endParaRPr>
          </a:p>
          <a:p>
            <a:pPr marL="0" indent="0" algn="ctr">
              <a:buNone/>
            </a:pPr>
            <a:endParaRPr lang="es-ES" sz="2400" dirty="0" smtClean="0">
              <a:solidFill>
                <a:srgbClr val="3D45EF"/>
              </a:solidFill>
            </a:endParaRPr>
          </a:p>
          <a:p>
            <a:pPr marL="0" indent="0" algn="ctr">
              <a:buNone/>
            </a:pPr>
            <a:endParaRPr lang="es-ES" sz="2400" dirty="0" smtClean="0">
              <a:solidFill>
                <a:srgbClr val="3D45EF"/>
              </a:solidFill>
            </a:endParaRPr>
          </a:p>
          <a:p>
            <a:pPr marL="0" indent="0" algn="ctr">
              <a:buNone/>
            </a:pPr>
            <a:endParaRPr lang="es-AR" sz="2400" dirty="0">
              <a:solidFill>
                <a:srgbClr val="3D45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/>
              <a:t>ARANCELES DE LOS PROGRAMAS EJECUTIVOS</a:t>
            </a:r>
            <a:endParaRPr lang="en-US" b="1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77333" y="1930400"/>
            <a:ext cx="9368004" cy="4039326"/>
          </a:xfrm>
        </p:spPr>
        <p:txBody>
          <a:bodyPr>
            <a:normAutofit fontScale="77500" lnSpcReduction="20000"/>
          </a:bodyPr>
          <a:lstStyle/>
          <a:p>
            <a:endParaRPr lang="es-AR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AR" sz="1600" dirty="0">
                <a:solidFill>
                  <a:schemeClr val="tx2"/>
                </a:solidFill>
                <a:latin typeface="Arial" panose="020B0604020202020204" pitchFamily="34" charset="0"/>
              </a:rPr>
              <a:t> 	 	 	 	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	Descripción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			Hasta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 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05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-03-2021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06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-03-2021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 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al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 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23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-03-2021</a:t>
            </a:r>
            <a:r>
              <a:rPr lang="es-MX" b="1" dirty="0">
                <a:solidFill>
                  <a:schemeClr val="tx2"/>
                </a:solidFill>
                <a:latin typeface="Arial" panose="020B0604020202020204" pitchFamily="34" charset="0"/>
              </a:rPr>
              <a:t>	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24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-03-2021 </a:t>
            </a:r>
            <a:r>
              <a:rPr lang="es-MX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al 10/04/21</a:t>
            </a:r>
          </a:p>
          <a:p>
            <a:pPr marL="0" indent="0">
              <a:buNone/>
            </a:pPr>
            <a:r>
              <a:rPr lang="es-MX" b="1" dirty="0" smtClean="0">
                <a:solidFill>
                  <a:srgbClr val="FFFFFF"/>
                </a:solidFill>
                <a:latin typeface="Arial" panose="020B0604020202020204" pitchFamily="34" charset="0"/>
              </a:rPr>
              <a:t>-2021</a:t>
            </a:r>
            <a:r>
              <a:rPr lang="es-MX" b="1" dirty="0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Precio nominal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Programa Ejecutivos   	 $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8.300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      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 $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8.300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                    $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8.300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Descuento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General   		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	     40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35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                         30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</a:t>
            </a:r>
          </a:p>
          <a:p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Descuento $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	   $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3.320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         $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2.905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 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	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$ 2.490 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s-AR" b="1" dirty="0">
                <a:solidFill>
                  <a:srgbClr val="0070C0"/>
                </a:solidFill>
                <a:latin typeface="Arial" panose="020B0604020202020204" pitchFamily="34" charset="0"/>
              </a:rPr>
              <a:t>Precio Total Diplomatura	</a:t>
            </a:r>
            <a:r>
              <a:rPr lang="es-A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		</a:t>
            </a:r>
            <a:r>
              <a:rPr lang="es-AR" sz="2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$ 4.980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  <a:r>
              <a:rPr lang="es-AR" sz="2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	      $ 5.395 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	  </a:t>
            </a:r>
            <a:r>
              <a:rPr lang="es-AR" sz="2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           $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 </a:t>
            </a:r>
            <a:r>
              <a:rPr lang="es-AR" sz="22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5.810 </a:t>
            </a:r>
            <a:r>
              <a:rPr lang="es-AR" b="1" dirty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s-AR" sz="1600" dirty="0">
                <a:solidFill>
                  <a:srgbClr val="000000"/>
                </a:solidFill>
                <a:latin typeface="Arial" panose="020B0604020202020204" pitchFamily="34" charset="0"/>
              </a:rPr>
              <a:t> 	 	 		</a:t>
            </a:r>
          </a:p>
          <a:p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Beca otorgada por CAME (1)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50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50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</a:t>
            </a:r>
            <a:r>
              <a:rPr lang="es-AR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            50</a:t>
            </a:r>
            <a:r>
              <a:rPr lang="es-AR" b="1" dirty="0">
                <a:solidFill>
                  <a:srgbClr val="000000"/>
                </a:solidFill>
                <a:latin typeface="Arial" panose="020B0604020202020204" pitchFamily="34" charset="0"/>
              </a:rPr>
              <a:t>%	</a:t>
            </a:r>
          </a:p>
          <a:p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Pago Total con Beca 	</a:t>
            </a:r>
            <a:r>
              <a:rPr lang="es-MX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</a:t>
            </a:r>
            <a:r>
              <a:rPr lang="es-MX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$ 2.490 </a:t>
            </a:r>
            <a:r>
              <a:rPr lang="es-MX" sz="2200" b="1" dirty="0">
                <a:solidFill>
                  <a:srgbClr val="00B050"/>
                </a:solidFill>
                <a:latin typeface="Arial" panose="020B0604020202020204" pitchFamily="34" charset="0"/>
              </a:rPr>
              <a:t>	  </a:t>
            </a:r>
            <a:r>
              <a:rPr lang="es-MX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           $</a:t>
            </a:r>
            <a:r>
              <a:rPr lang="es-MX" sz="2200" b="1" dirty="0">
                <a:solidFill>
                  <a:srgbClr val="00B050"/>
                </a:solidFill>
                <a:latin typeface="Arial" panose="020B0604020202020204" pitchFamily="34" charset="0"/>
              </a:rPr>
              <a:t> </a:t>
            </a:r>
            <a:r>
              <a:rPr lang="es-MX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2.698 </a:t>
            </a:r>
            <a:r>
              <a:rPr lang="es-MX" sz="2200" b="1" dirty="0">
                <a:solidFill>
                  <a:srgbClr val="00B050"/>
                </a:solidFill>
                <a:latin typeface="Arial" panose="020B0604020202020204" pitchFamily="34" charset="0"/>
              </a:rPr>
              <a:t>	 </a:t>
            </a:r>
            <a:r>
              <a:rPr lang="es-MX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	              $</a:t>
            </a:r>
            <a:r>
              <a:rPr lang="es-MX" sz="2200" b="1" dirty="0">
                <a:solidFill>
                  <a:srgbClr val="00B050"/>
                </a:solidFill>
                <a:latin typeface="Arial" panose="020B0604020202020204" pitchFamily="34" charset="0"/>
              </a:rPr>
              <a:t> </a:t>
            </a:r>
            <a:r>
              <a:rPr lang="es-MX" sz="22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2.905 </a:t>
            </a:r>
            <a:r>
              <a:rPr lang="es-MX" sz="2200" b="1" dirty="0">
                <a:solidFill>
                  <a:srgbClr val="00B05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s-AR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			</a:t>
            </a:r>
          </a:p>
          <a:p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1 - Beneficio especial para todos los integrantes de la red CAME.  Las cámaras adheridas a CAME podrán solicitar </a:t>
            </a:r>
            <a:r>
              <a:rPr lang="es-MX" dirty="0" smtClean="0">
                <a:solidFill>
                  <a:srgbClr val="000000"/>
                </a:solidFill>
                <a:latin typeface="Arial" panose="020B0604020202020204" pitchFamily="34" charset="0"/>
              </a:rPr>
              <a:t>las becas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por nota al presidente de CAME	</a:t>
            </a:r>
          </a:p>
          <a:p>
            <a:endParaRPr lang="es-AR" sz="16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3581</TotalTime>
  <Words>78</Words>
  <Application>Microsoft Office PowerPoint</Application>
  <PresentationFormat>Panorámica</PresentationFormat>
  <Paragraphs>59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Wingdings 3</vt:lpstr>
      <vt:lpstr>Faceta</vt:lpstr>
      <vt:lpstr>ARANCELES DE DIPLOMATURAS Y PROGRAMAS EJECUTIVOS 2021</vt:lpstr>
      <vt:lpstr>DIPLOMATURAS 2021</vt:lpstr>
      <vt:lpstr>ARANCELES DE LAS DIPLOMATURAS</vt:lpstr>
      <vt:lpstr>PROGRAMAS EJECUTIVOS 2021</vt:lpstr>
      <vt:lpstr>ARANCELES DE LOS PROGRAMAS EJECUTIVOS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GESTIÓN 2020</dc:title>
  <dc:creator>Gaston Grizzo</dc:creator>
  <cp:lastModifiedBy>Gaston Grizzo</cp:lastModifiedBy>
  <cp:revision>24</cp:revision>
  <dcterms:created xsi:type="dcterms:W3CDTF">2021-01-19T17:16:37Z</dcterms:created>
  <dcterms:modified xsi:type="dcterms:W3CDTF">2021-03-16T12:51:14Z</dcterms:modified>
</cp:coreProperties>
</file>